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70" r:id="rId11"/>
    <p:sldId id="271" r:id="rId12"/>
    <p:sldId id="272" r:id="rId13"/>
    <p:sldId id="263" r:id="rId14"/>
    <p:sldId id="273" r:id="rId15"/>
    <p:sldId id="274" r:id="rId16"/>
    <p:sldId id="275" r:id="rId17"/>
    <p:sldId id="276" r:id="rId18"/>
    <p:sldId id="277" r:id="rId19"/>
    <p:sldId id="278" r:id="rId20"/>
    <p:sldId id="266" r:id="rId21"/>
    <p:sldId id="267" r:id="rId22"/>
    <p:sldId id="268" r:id="rId23"/>
    <p:sldId id="269" r:id="rId24"/>
  </p:sldIdLst>
  <p:sldSz cx="9144000" cy="5143500"/>
  <p:notesSz cx="6858000" cy="9144000"/>
  <p:embeddedFontLst>
    <p:embeddedFont>
      <p:font typeface="Rubik Medium" charset="0"/>
      <p:regular r:id="rId28"/>
      <p:bold r:id="rId29"/>
      <p:italic r:id="rId30"/>
      <p:boldItalic r:id="rId31"/>
    </p:embeddedFont>
    <p:embeddedFont>
      <p:font typeface="Rubik Light" charset="0"/>
      <p:regular r:id="rId32"/>
      <p:bold r:id="rId33"/>
      <p:italic r:id="rId34"/>
      <p:boldItalic r:id="rId35"/>
    </p:embeddedFont>
    <p:embeddedFont>
      <p:font typeface="Montserrat Medium" charset="0"/>
      <p:regular r:id="rId36"/>
      <p:bold r:id="rId37"/>
      <p:italic r:id="rId38"/>
      <p:boldItalic r:id="rId39"/>
    </p:embeddedFont>
    <p:embeddedFont>
      <p:font typeface="Rubik" charset="0"/>
      <p:regular r:id="rId40"/>
      <p:bold r:id="rId41"/>
      <p:italic r:id="rId42"/>
      <p:boldItalic r:id="rId43"/>
    </p:embeddedFont>
    <p:embeddedFont>
      <p:font typeface="Rubik SemiBold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font" Target="fonts/font20.fntdata"/><Relationship Id="rId46" Type="http://schemas.openxmlformats.org/officeDocument/2006/relationships/font" Target="fonts/font19.fntdata"/><Relationship Id="rId45" Type="http://schemas.openxmlformats.org/officeDocument/2006/relationships/font" Target="fonts/font18.fntdata"/><Relationship Id="rId44" Type="http://schemas.openxmlformats.org/officeDocument/2006/relationships/font" Target="fonts/font17.fntdata"/><Relationship Id="rId43" Type="http://schemas.openxmlformats.org/officeDocument/2006/relationships/font" Target="fonts/font16.fntdata"/><Relationship Id="rId42" Type="http://schemas.openxmlformats.org/officeDocument/2006/relationships/font" Target="fonts/font15.fntdata"/><Relationship Id="rId41" Type="http://schemas.openxmlformats.org/officeDocument/2006/relationships/font" Target="fonts/font14.fntdata"/><Relationship Id="rId40" Type="http://schemas.openxmlformats.org/officeDocument/2006/relationships/font" Target="fonts/font1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367bd27b0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4367bd27b0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367bd27b0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4367bd27b0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367bd27b0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4367bd27b0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367bd27b0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4367bd27b0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367bd27b0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4367bd27b0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367bd27b0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4367bd27b0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367bd27b0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4367bd27b0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367bd27b0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4367bd27b0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367bd27b0_0_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4367bd27b0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367bd27b0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24367bd27b0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367bd27b0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4367bd27b0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367bd27b0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4367bd27b0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367bd27b0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4367bd27b0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1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4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6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9" name="Google Shape;39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8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8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9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9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drive.google.com/drive/folders/1sfrR1A8yzC-pYR7S-jsZt0mRNVZfQW2k?usp=sharing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hub.com/TikusMondok/vix_kalbe_nutrisional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-koNsmbLXWXpZ3w9YesYedO-5HpZFhN0/view?usp=sharing" TargetMode="External"/><Relationship Id="rId3" Type="http://schemas.openxmlformats.org/officeDocument/2006/relationships/hyperlink" Target="https://drive.google.com/drive/folders/1sfrR1A8yzC-pYR7S-jsZt0mRNVZfQW2k?usp=sharing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1">
            <a:alphaModFix amt="10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7900" y="1596200"/>
            <a:ext cx="5759700" cy="796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90204"/>
              <a:buNone/>
            </a:pPr>
            <a:r>
              <a:rPr lang="en-GB" sz="20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Membuat model Regression dan</a:t>
            </a:r>
            <a:endParaRPr lang="en-GB" sz="20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90204"/>
              <a:buNone/>
            </a:pPr>
            <a:r>
              <a:rPr lang="en-GB" sz="20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Clustering</a:t>
            </a:r>
            <a:endParaRPr lang="en-GB" sz="20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8160" y="2520950"/>
            <a:ext cx="6350635" cy="9505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90204"/>
              <a:buNone/>
            </a:pPr>
            <a:r>
              <a:rPr lang="en-GB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Kalbe Nutritionals Data Scientist Virtual Internship Program</a:t>
            </a:r>
            <a:r>
              <a:rPr lang="en-GB" sz="25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VIX</a:t>
            </a:r>
            <a:endParaRPr sz="25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90204"/>
              <a:buNone/>
            </a:pPr>
            <a:r>
              <a:rPr lang="en-GB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900" y="3471735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90204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90204"/>
              <a:buNone/>
            </a:pPr>
            <a:r>
              <a:rPr lang="en-GB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Abdul Ghofur</a:t>
            </a:r>
            <a:endParaRPr sz="2000" b="0" i="0" u="none" strike="noStrike" cap="non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2329775" y="225100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Logo Company</a:t>
            </a:r>
            <a:endParaRPr sz="1400" b="0" i="0" u="none" strike="noStrike" cap="non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367bd27b0_0_17"/>
          <p:cNvSpPr txBox="1"/>
          <p:nvPr/>
        </p:nvSpPr>
        <p:spPr>
          <a:xfrm>
            <a:off x="-78000" y="131338"/>
            <a:ext cx="8463000" cy="6771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GB" sz="3200" b="1">
                <a:latin typeface="Rubik"/>
                <a:ea typeface="Rubik"/>
                <a:cs typeface="Rubik"/>
                <a:sym typeface="Rubik"/>
              </a:rPr>
              <a:t>Tabel</a:t>
            </a:r>
            <a:endParaRPr sz="32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7" name="Google Shape;117;g24367bd27b0_0_17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4367bd27b0_0_17"/>
          <p:cNvSpPr txBox="1"/>
          <p:nvPr/>
        </p:nvSpPr>
        <p:spPr>
          <a:xfrm>
            <a:off x="4834950" y="1083720"/>
            <a:ext cx="3550500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Menampilkan nama produk dengan total amount terbanyak.</a:t>
            </a:r>
            <a:endParaRPr lang="en-US" altLang="en-GB"/>
          </a:p>
        </p:txBody>
      </p:sp>
      <p:pic>
        <p:nvPicPr>
          <p:cNvPr id="3" name="Picture 2" descr="Screen Shot 2023-07-29 at 21.09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1154430"/>
            <a:ext cx="3977005" cy="3806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367bd27b0_0_26"/>
          <p:cNvSpPr txBox="1"/>
          <p:nvPr/>
        </p:nvSpPr>
        <p:spPr>
          <a:xfrm>
            <a:off x="-78000" y="131338"/>
            <a:ext cx="8463000" cy="58166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US" sz="2600" b="1">
                <a:latin typeface="Rubik"/>
                <a:ea typeface="Rubik"/>
                <a:cs typeface="Rubik"/>
                <a:sym typeface="Rubik"/>
              </a:rPr>
              <a:t>Dashboard Sales</a:t>
            </a:r>
            <a:endParaRPr lang="en-US" sz="2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5" name="Google Shape;125;g24367bd27b0_0_26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0" descr="Screen Shot 2023-07-29 at 21.17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913130"/>
            <a:ext cx="6595110" cy="4034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367bd27b0_0_26"/>
          <p:cNvSpPr txBox="1"/>
          <p:nvPr/>
        </p:nvSpPr>
        <p:spPr>
          <a:xfrm>
            <a:off x="-78000" y="399308"/>
            <a:ext cx="8463000" cy="58166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US" sz="2600" b="1">
                <a:latin typeface="Rubik"/>
                <a:ea typeface="Rubik"/>
                <a:cs typeface="Rubik"/>
                <a:sym typeface="Rubik"/>
              </a:rPr>
              <a:t>Creating Dataset for Analysis</a:t>
            </a:r>
            <a:endParaRPr lang="en-US" sz="2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5" name="Google Shape;125;g24367bd27b0_0_26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23-07-29 at 21.29.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" y="1096645"/>
            <a:ext cx="7428230" cy="37801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367bd27b0_0_26"/>
          <p:cNvSpPr txBox="1"/>
          <p:nvPr/>
        </p:nvSpPr>
        <p:spPr>
          <a:xfrm>
            <a:off x="-78000" y="399308"/>
            <a:ext cx="8463000" cy="58166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US" sz="2600" b="1">
                <a:latin typeface="Rubik"/>
                <a:ea typeface="Rubik"/>
                <a:cs typeface="Rubik"/>
                <a:sym typeface="Rubik"/>
              </a:rPr>
              <a:t>Hasil Modeling ARIMA</a:t>
            </a:r>
            <a:endParaRPr lang="en-US" sz="2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5" name="Google Shape;125;g24367bd27b0_0_26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0" descr="Screen Shot 2023-07-29 at 22.04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03630"/>
            <a:ext cx="5487035" cy="3596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367bd27b0_0_26"/>
          <p:cNvSpPr txBox="1"/>
          <p:nvPr/>
        </p:nvSpPr>
        <p:spPr>
          <a:xfrm>
            <a:off x="-78000" y="399308"/>
            <a:ext cx="8463000" cy="58166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US" sz="2600" b="1">
                <a:latin typeface="Rubik"/>
                <a:ea typeface="Rubik"/>
                <a:cs typeface="Rubik"/>
                <a:sym typeface="Rubik"/>
              </a:rPr>
              <a:t>Hasil Modeling ARIMA</a:t>
            </a:r>
            <a:endParaRPr lang="en-US" sz="2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5" name="Google Shape;125;g24367bd27b0_0_26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23-07-29 at 22.04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" y="1668145"/>
            <a:ext cx="8411210" cy="30359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367bd27b0_0_26"/>
          <p:cNvSpPr txBox="1"/>
          <p:nvPr/>
        </p:nvSpPr>
        <p:spPr>
          <a:xfrm>
            <a:off x="-78000" y="399308"/>
            <a:ext cx="8463000" cy="58166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US" sz="2600" b="1">
                <a:latin typeface="Rubik"/>
                <a:ea typeface="Rubik"/>
                <a:cs typeface="Rubik"/>
                <a:sym typeface="Rubik"/>
              </a:rPr>
              <a:t>Hasil Modeling KMeans untuk Clustering</a:t>
            </a:r>
            <a:endParaRPr lang="en-US" sz="2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5" name="Google Shape;125;g24367bd27b0_0_26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creen Shot 2023-07-29 at 22.08.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666875"/>
            <a:ext cx="8432165" cy="22802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367bd27b0_0_26"/>
          <p:cNvSpPr txBox="1"/>
          <p:nvPr/>
        </p:nvSpPr>
        <p:spPr>
          <a:xfrm>
            <a:off x="-78000" y="399308"/>
            <a:ext cx="8463000" cy="58166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US" sz="2600" b="1">
                <a:latin typeface="Rubik"/>
                <a:ea typeface="Rubik"/>
                <a:cs typeface="Rubik"/>
                <a:sym typeface="Rubik"/>
              </a:rPr>
              <a:t>Hasil Modeling KMeans untuk Clustering</a:t>
            </a:r>
            <a:endParaRPr lang="en-US" sz="2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5" name="Google Shape;125;g24367bd27b0_0_26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0" descr="Screen Shot 2023-07-29 at 22.08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5" y="1212850"/>
            <a:ext cx="4008755" cy="37661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367bd27b0_0_26"/>
          <p:cNvSpPr txBox="1"/>
          <p:nvPr/>
        </p:nvSpPr>
        <p:spPr>
          <a:xfrm>
            <a:off x="-78000" y="399308"/>
            <a:ext cx="8463000" cy="58166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US" sz="2600" b="1">
                <a:latin typeface="Rubik"/>
                <a:ea typeface="Rubik"/>
                <a:cs typeface="Rubik"/>
                <a:sym typeface="Rubik"/>
              </a:rPr>
              <a:t>Hasil Modeling KMeans untuk Clustering</a:t>
            </a:r>
            <a:endParaRPr lang="en-US" sz="2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5" name="Google Shape;125;g24367bd27b0_0_26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23-07-29 at 22.08.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060450"/>
            <a:ext cx="4791075" cy="37630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243830" y="1270635"/>
            <a:ext cx="36264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lphaLcParenR"/>
            </a:pPr>
            <a:r>
              <a:rPr lang="en-US"/>
              <a:t>Cluster 0 memiliki Qty paling tinggi namun menghasilkan totalmount kedua paling banyak. Untuk cluster ini mungkin bisa dilakukan promo untuk barang-barang mahal.</a:t>
            </a:r>
            <a:endParaRPr lang="en-US"/>
          </a:p>
          <a:p>
            <a:pPr marL="342900" indent="-342900">
              <a:buFont typeface="+mj-lt"/>
              <a:buAutoNum type="alphaLcParenR"/>
            </a:pPr>
            <a:r>
              <a:rPr lang="en-US"/>
              <a:t>Cluster 2 menghasilkan totalmount paling tinggi namun qty kedua paling banyak. Untuk cluster ini mungkin bisa dilakukan promo untuk pembelian dengan jumlah barang tertentu.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6"/>
          <p:cNvPicPr preferRelativeResize="0"/>
          <p:nvPr/>
        </p:nvPicPr>
        <p:blipFill rotWithShape="1">
          <a:blip r:embed="rId1">
            <a:alphaModFix amt="10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340500" y="1899838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90204"/>
              <a:buNone/>
            </a:pPr>
            <a:r>
              <a:rPr lang="en-GB" sz="45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Link G</a:t>
            </a:r>
            <a:r>
              <a:rPr lang="en-GB" sz="4500" b="1">
                <a:latin typeface="Rubik"/>
                <a:ea typeface="Rubik"/>
                <a:cs typeface="Rubik"/>
                <a:sym typeface="Rubik"/>
              </a:rPr>
              <a:t>oogle Drive</a:t>
            </a:r>
            <a:endParaRPr sz="45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4" name="Google Shape;154;p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GB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 tooltip="" action="ppaction://hlinkfile"/>
              </a:rPr>
              <a:t>Link Google Drive</a:t>
            </a:r>
            <a:endParaRPr sz="1400" b="0" i="1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4367bd27b0_0_59"/>
          <p:cNvPicPr preferRelativeResize="0"/>
          <p:nvPr/>
        </p:nvPicPr>
        <p:blipFill rotWithShape="1">
          <a:blip r:embed="rId1">
            <a:alphaModFix amt="10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4367bd27b0_0_59"/>
          <p:cNvSpPr txBox="1"/>
          <p:nvPr/>
        </p:nvSpPr>
        <p:spPr>
          <a:xfrm>
            <a:off x="340500" y="1899838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90204"/>
              <a:buNone/>
            </a:pPr>
            <a:r>
              <a:rPr lang="en-GB" sz="45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Link Github Here</a:t>
            </a:r>
            <a:endParaRPr sz="45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2" name="Google Shape;162;g24367bd27b0_0_59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4367bd27b0_0_59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GB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</a:rPr>
              <a:t>Link </a:t>
            </a:r>
            <a:r>
              <a:rPr lang="en-GB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 tooltip="" action="ppaction://hlinkfile"/>
              </a:rPr>
              <a:t>GIthub</a:t>
            </a:r>
            <a:endParaRPr sz="1400" b="0" i="1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Disclaimer </a:t>
            </a:r>
            <a:endParaRPr sz="302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" name="Google Shape;67;p2"/>
          <p:cNvSpPr txBox="1"/>
          <p:nvPr>
            <p:ph type="body" idx="1"/>
          </p:nvPr>
        </p:nvSpPr>
        <p:spPr>
          <a:xfrm>
            <a:off x="1250250" y="2258300"/>
            <a:ext cx="66435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400" b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Kalian dapat mengganti</a:t>
            </a:r>
            <a:r>
              <a:rPr lang="en-GB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design template ini sesuai kreativitas kalian. 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Template ini hanya bertujuan untuk memberikan gambaran isi konten yang wajib dibuat oleh peserta.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7"/>
          <p:cNvPicPr preferRelativeResize="0"/>
          <p:nvPr/>
        </p:nvPicPr>
        <p:blipFill rotWithShape="1">
          <a:blip r:embed="rId1">
            <a:alphaModFix amt="10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GB" sz="5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sz="50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GB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 tooltip="" action="ppaction://hlinkfile"/>
              </a:rPr>
              <a:t>Link </a:t>
            </a:r>
            <a:r>
              <a:rPr lang="en-GB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Video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8"/>
          <p:cNvPicPr preferRelativeResize="0"/>
          <p:nvPr/>
        </p:nvPicPr>
        <p:blipFill rotWithShape="1">
          <a:blip r:embed="rId1">
            <a:alphaModFix amt="10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90204"/>
              <a:buNone/>
            </a:pPr>
            <a:r>
              <a:rPr lang="en-GB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9" name="Google Shape;179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90204"/>
              <a:buNone/>
            </a:pPr>
            <a:r>
              <a:rPr lang="en-GB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4871775" y="4301225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Logo Company</a:t>
            </a:r>
            <a:endParaRPr sz="1400" b="0" i="0" u="none" strike="noStrike" cap="non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1">
            <a:alphaModFix amt="10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537850" y="470625"/>
            <a:ext cx="1899300" cy="18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 sz="1400" b="0" i="0" u="none" strike="noStrike" cap="none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528250" y="840975"/>
            <a:ext cx="2001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90204"/>
              <a:buNone/>
            </a:pPr>
            <a:r>
              <a:rPr lang="en-GB" sz="3000">
                <a:latin typeface="Rubik SemiBold"/>
                <a:ea typeface="Rubik SemiBold"/>
                <a:cs typeface="Rubik SemiBold"/>
                <a:sym typeface="Rubik SemiBold"/>
              </a:rPr>
              <a:t>Abdul</a:t>
            </a:r>
            <a:endParaRPr sz="300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90204"/>
              <a:buNone/>
            </a:pPr>
            <a:r>
              <a:rPr lang="en-GB" sz="3000">
                <a:latin typeface="Rubik SemiBold"/>
                <a:ea typeface="Rubik SemiBold"/>
                <a:cs typeface="Rubik SemiBold"/>
                <a:sym typeface="Rubik SemiBold"/>
              </a:rPr>
              <a:t>Ghofur</a:t>
            </a:r>
            <a:endParaRPr sz="3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537850" y="25717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90204"/>
              <a:buNone/>
            </a:pPr>
            <a:r>
              <a:rPr lang="en-GB" sz="2000" b="0" i="0" u="none" strike="noStrike" cap="non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About </a:t>
            </a:r>
            <a:r>
              <a:rPr lang="en-GB" sz="2000">
                <a:latin typeface="Rubik SemiBold"/>
                <a:ea typeface="Rubik SemiBold"/>
                <a:cs typeface="Rubik SemiBold"/>
                <a:sym typeface="Rubik SemiBold"/>
              </a:rPr>
              <a:t>Me</a:t>
            </a:r>
            <a:endParaRPr sz="2000" b="0" i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90204"/>
              <a:buNone/>
            </a:pPr>
            <a:r>
              <a:rPr lang="en-GB" sz="2000">
                <a:latin typeface="Rubik SemiBold"/>
                <a:ea typeface="Rubik SemiBold"/>
                <a:cs typeface="Rubik SemiBold"/>
                <a:sym typeface="Rubik SemiBold"/>
              </a:rPr>
              <a:t>My Profesional</a:t>
            </a:r>
            <a:r>
              <a:rPr lang="en-GB" sz="2000" b="0" i="0" u="none" strike="noStrike" cap="non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Experience</a:t>
            </a:r>
            <a:endParaRPr sz="2000" b="0" i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5294775" y="1625150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Web Developer - 2017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5294775" y="2709450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React Native Developer - 2019 to Now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537850" y="3064350"/>
            <a:ext cx="3740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Hello, I'm ghofur. A react native developer for about three years. I am currently interested in pursuing a career and opportunities as a data analytic or data scientist.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3"/>
          <a:srcRect l="11691" b="11691"/>
          <a:stretch>
            <a:fillRect/>
          </a:stretch>
        </p:blipFill>
        <p:spPr>
          <a:xfrm>
            <a:off x="460750" y="368325"/>
            <a:ext cx="2001600" cy="200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/>
          <p:nvPr/>
        </p:nvSpPr>
        <p:spPr>
          <a:xfrm>
            <a:off x="5294775" y="1949175"/>
            <a:ext cx="374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>
                <a:solidFill>
                  <a:schemeClr val="dk1"/>
                </a:solidFill>
              </a:rPr>
              <a:t>Build a complaint ticket management web application using Laravel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5294775" y="3168075"/>
            <a:ext cx="3740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>
                <a:solidFill>
                  <a:schemeClr val="dk1"/>
                </a:solidFill>
              </a:rPr>
              <a:t>Build a complaint ticket management mobile application, attendance, smart patrol  using React Native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4"/>
          <p:cNvPicPr preferRelativeResize="0"/>
          <p:nvPr/>
        </p:nvPicPr>
        <p:blipFill rotWithShape="1">
          <a:blip r:embed="rId1">
            <a:alphaModFix amt="10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297450" y="726873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GB" sz="5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83680" y="1757373"/>
            <a:ext cx="8376900" cy="276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US" altLang="en-GB">
                <a:latin typeface="Rubik"/>
                <a:ea typeface="Rubik"/>
                <a:cs typeface="Rubik"/>
                <a:sym typeface="Rubik"/>
              </a:rPr>
              <a:t>A. </a:t>
            </a:r>
            <a:r>
              <a:rPr lang="en-GB">
                <a:latin typeface="Rubik"/>
                <a:ea typeface="Rubik"/>
                <a:cs typeface="Rubik"/>
                <a:sym typeface="Rubik"/>
              </a:rPr>
              <a:t>Dari tim inventory, kamu diminta untuk dapat membantu</a:t>
            </a:r>
            <a:endParaRPr lang="en-GB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memprediksi jumlah penjualan (quantity) dari total</a:t>
            </a:r>
            <a:endParaRPr lang="en-GB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keseluruhan product Kalbe</a:t>
            </a:r>
            <a:r>
              <a:rPr lang="en-US" altLang="en-GB">
                <a:latin typeface="Rubik"/>
                <a:ea typeface="Rubik"/>
                <a:cs typeface="Rubik"/>
                <a:sym typeface="Rubik"/>
              </a:rPr>
              <a:t>:</a:t>
            </a:r>
            <a:endParaRPr lang="en-US" altLang="en-GB"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Tujuan dari project ini adalah untuk mengetahui perkiraan quantity product yang terjual sehingga tim inventory dapat membuat stock persediaan harian yang cukup.</a:t>
            </a:r>
            <a:endParaRPr lang="en-GB"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Prediksi yang dilakukan harus harian.</a:t>
            </a:r>
            <a:endParaRPr lang="en-GB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lang="en-GB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US" altLang="en-GB">
                <a:latin typeface="Rubik"/>
                <a:ea typeface="Rubik"/>
                <a:cs typeface="Rubik"/>
                <a:sym typeface="Rubik"/>
              </a:rPr>
              <a:t>B. </a:t>
            </a:r>
            <a:r>
              <a:rPr lang="en-GB">
                <a:latin typeface="Rubik"/>
                <a:ea typeface="Rubik"/>
                <a:cs typeface="Rubik"/>
                <a:sym typeface="Rubik"/>
              </a:rPr>
              <a:t>Dari tim marketing kamu diminta untuk membuat cluster/segment customer berdasarkan beberapa kriteria</a:t>
            </a:r>
            <a:r>
              <a:rPr lang="en-US" altLang="en-GB">
                <a:latin typeface="Rubik"/>
                <a:ea typeface="Rubik"/>
                <a:cs typeface="Rubik"/>
                <a:sym typeface="Rubik"/>
              </a:rPr>
              <a:t>:</a:t>
            </a:r>
            <a:endParaRPr lang="en-US" altLang="en-GB"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Tujuan dari project ini adalah untuk membuat segment customer.</a:t>
            </a:r>
            <a:endParaRPr lang="en-GB">
              <a:latin typeface="Rubik"/>
              <a:ea typeface="Rubik"/>
              <a:cs typeface="Rubik"/>
              <a:sym typeface="Rubik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Segment customer ini nantinya akan digunakan oleh tim marketing untuk memberikan personalized promotion dan sales treatment.</a:t>
            </a:r>
            <a:endParaRPr lang="en-GB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5"/>
          <p:cNvPicPr preferRelativeResize="0"/>
          <p:nvPr/>
        </p:nvPicPr>
        <p:blipFill rotWithShape="1">
          <a:blip r:embed="rId1">
            <a:alphaModFix amt="10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GB" sz="5000" b="1">
                <a:latin typeface="Rubik"/>
                <a:ea typeface="Rubik"/>
                <a:cs typeface="Rubik"/>
                <a:sym typeface="Rubik"/>
              </a:rPr>
              <a:t>Hasil Pengerjaan</a:t>
            </a:r>
            <a:endParaRPr sz="50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367bd27b0_0_10"/>
          <p:cNvSpPr txBox="1"/>
          <p:nvPr/>
        </p:nvSpPr>
        <p:spPr>
          <a:xfrm>
            <a:off x="-78000" y="131338"/>
            <a:ext cx="8463000" cy="6771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GB" sz="3200" b="1">
                <a:latin typeface="Rubik"/>
                <a:ea typeface="Rubik"/>
                <a:cs typeface="Rubik"/>
                <a:sym typeface="Rubik"/>
              </a:rPr>
              <a:t>Tabel</a:t>
            </a:r>
            <a:endParaRPr sz="32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0" name="Google Shape;110;g24367bd27b0_0_10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4367bd27b0_0_10"/>
          <p:cNvSpPr txBox="1"/>
          <p:nvPr/>
        </p:nvSpPr>
        <p:spPr>
          <a:xfrm>
            <a:off x="4572000" y="945000"/>
            <a:ext cx="355050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Tabel </a:t>
            </a:r>
            <a:r>
              <a:rPr lang="en-US" altLang="en-GB"/>
              <a:t>transaction </a:t>
            </a:r>
            <a:r>
              <a:rPr lang="en-GB"/>
              <a:t>adalah tabel utama yang nanti akan digunakan untuk menganalisa data</a:t>
            </a:r>
            <a:endParaRPr lang="en-GB"/>
          </a:p>
        </p:txBody>
      </p:sp>
      <p:pic>
        <p:nvPicPr>
          <p:cNvPr id="1" name="Picture 0" descr="Screen Shot 2023-07-29 at 21.00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026160"/>
            <a:ext cx="3048635" cy="3725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367bd27b0_0_17"/>
          <p:cNvSpPr txBox="1"/>
          <p:nvPr/>
        </p:nvSpPr>
        <p:spPr>
          <a:xfrm>
            <a:off x="-78000" y="131338"/>
            <a:ext cx="8463000" cy="6771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GB" sz="3200" b="1">
                <a:latin typeface="Rubik"/>
                <a:ea typeface="Rubik"/>
                <a:cs typeface="Rubik"/>
                <a:sym typeface="Rubik"/>
              </a:rPr>
              <a:t>Tabel</a:t>
            </a:r>
            <a:endParaRPr sz="32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7" name="Google Shape;117;g24367bd27b0_0_17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4367bd27b0_0_17"/>
          <p:cNvSpPr txBox="1"/>
          <p:nvPr/>
        </p:nvSpPr>
        <p:spPr>
          <a:xfrm>
            <a:off x="5044500" y="1228500"/>
            <a:ext cx="3550500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Menampilkan rata-rata umur berdasarkan status marital</a:t>
            </a:r>
            <a:endParaRPr lang="en-US" altLang="en-GB"/>
          </a:p>
        </p:txBody>
      </p:sp>
      <p:pic>
        <p:nvPicPr>
          <p:cNvPr id="1" name="Picture 0" descr="Screen Shot 2023-07-29 at 21.03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" y="1153795"/>
            <a:ext cx="4935855" cy="27222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367bd27b0_0_17"/>
          <p:cNvSpPr txBox="1"/>
          <p:nvPr/>
        </p:nvSpPr>
        <p:spPr>
          <a:xfrm>
            <a:off x="-78000" y="131338"/>
            <a:ext cx="8463000" cy="6771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GB" sz="3200" b="1">
                <a:latin typeface="Rubik"/>
                <a:ea typeface="Rubik"/>
                <a:cs typeface="Rubik"/>
                <a:sym typeface="Rubik"/>
              </a:rPr>
              <a:t>Tabel</a:t>
            </a:r>
            <a:endParaRPr sz="32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7" name="Google Shape;117;g24367bd27b0_0_17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4367bd27b0_0_17"/>
          <p:cNvSpPr txBox="1"/>
          <p:nvPr/>
        </p:nvSpPr>
        <p:spPr>
          <a:xfrm>
            <a:off x="5044500" y="1228500"/>
            <a:ext cx="3550500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Menampilkan rata-rata umur berdasarkan gender.</a:t>
            </a:r>
            <a:endParaRPr lang="en-US" altLang="en-GB"/>
          </a:p>
        </p:txBody>
      </p:sp>
      <p:pic>
        <p:nvPicPr>
          <p:cNvPr id="2" name="Picture 1" descr="Screen Shot 2023-07-29 at 21.06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" y="1228725"/>
            <a:ext cx="4838700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367bd27b0_0_17"/>
          <p:cNvSpPr txBox="1"/>
          <p:nvPr/>
        </p:nvSpPr>
        <p:spPr>
          <a:xfrm>
            <a:off x="-78000" y="131338"/>
            <a:ext cx="8463000" cy="6771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90204"/>
              <a:buNone/>
            </a:pPr>
            <a:r>
              <a:rPr lang="en-GB" sz="3200" b="1">
                <a:latin typeface="Rubik"/>
                <a:ea typeface="Rubik"/>
                <a:cs typeface="Rubik"/>
                <a:sym typeface="Rubik"/>
              </a:rPr>
              <a:t>Tabel</a:t>
            </a:r>
            <a:endParaRPr sz="32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7" name="Google Shape;117;g24367bd27b0_0_17"/>
          <p:cNvPicPr preferRelativeResize="0"/>
          <p:nvPr/>
        </p:nvPicPr>
        <p:blipFill rotWithShape="1">
          <a:blip r:embed="rId1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4367bd27b0_0_17"/>
          <p:cNvSpPr txBox="1"/>
          <p:nvPr/>
        </p:nvSpPr>
        <p:spPr>
          <a:xfrm>
            <a:off x="4834950" y="1083720"/>
            <a:ext cx="3550500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Menampilkan nama store dengan qty terbanyak.</a:t>
            </a:r>
            <a:endParaRPr lang="en-US" altLang="en-GB"/>
          </a:p>
        </p:txBody>
      </p:sp>
      <p:pic>
        <p:nvPicPr>
          <p:cNvPr id="1" name="Picture 0" descr="Screen Shot 2023-07-29 at 21.07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" y="1083945"/>
            <a:ext cx="4277360" cy="37579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2372</Words>
  <Application>WPS Presentation</Application>
  <PresentationFormat/>
  <Paragraphs>109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SimSun</vt:lpstr>
      <vt:lpstr>Wingdings</vt:lpstr>
      <vt:lpstr>Arial</vt:lpstr>
      <vt:lpstr>Rubik</vt:lpstr>
      <vt:lpstr>Thonburi</vt:lpstr>
      <vt:lpstr>Rubik SemiBold</vt:lpstr>
      <vt:lpstr>Rubik Light</vt:lpstr>
      <vt:lpstr>Rubik Medium</vt:lpstr>
      <vt:lpstr>Montserrat Medium</vt:lpstr>
      <vt:lpstr>微软雅黑</vt:lpstr>
      <vt:lpstr>汉仪旗黑</vt:lpstr>
      <vt:lpstr>Arial Unicode MS</vt:lpstr>
      <vt:lpstr>宋体-简</vt:lpstr>
      <vt:lpstr>Simple Light</vt:lpstr>
      <vt:lpstr>PowerPoint 演示文稿</vt:lpstr>
      <vt:lpstr>Disclaimer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mps</cp:lastModifiedBy>
  <cp:revision>10</cp:revision>
  <dcterms:created xsi:type="dcterms:W3CDTF">2023-07-29T15:17:12Z</dcterms:created>
  <dcterms:modified xsi:type="dcterms:W3CDTF">2023-07-29T15:17:12Z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1033-3.2.0.6442</vt:lpwstr>
  </property>
</Properties>
</file>